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4"/>
  </p:notesMasterIdLst>
  <p:handoutMasterIdLst>
    <p:handoutMasterId r:id="rId15"/>
  </p:handoutMasterIdLst>
  <p:sldIdLst>
    <p:sldId id="265" r:id="rId5"/>
    <p:sldId id="266" r:id="rId6"/>
    <p:sldId id="272" r:id="rId7"/>
    <p:sldId id="273" r:id="rId8"/>
    <p:sldId id="274" r:id="rId9"/>
    <p:sldId id="267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AB7D7-3608-4730-B2E2-670834DF882C}" type="datetimeFigureOut">
              <a:rPr lang="en-US" smtClean="0"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4EAB7D7-3608-4730-B2E2-670834DF882C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B7BAC7-FE87-40F6-AA24-4F4685D1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ASA Insignia Color">
            <a:extLst>
              <a:ext uri="{FF2B5EF4-FFF2-40B4-BE49-F238E27FC236}">
                <a16:creationId xmlns:a16="http://schemas.microsoft.com/office/drawing/2014/main" id="{CDA968F3-BA7D-4952-A012-D033602FB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93" y="4946894"/>
            <a:ext cx="1994894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9812" y="-136391"/>
            <a:ext cx="10412376" cy="2700670"/>
          </a:xfrm>
        </p:spPr>
        <p:txBody>
          <a:bodyPr>
            <a:normAutofit/>
          </a:bodyPr>
          <a:lstStyle/>
          <a:p>
            <a:r>
              <a:rPr lang="en-US" sz="3600" dirty="0"/>
              <a:t>Cryosphere-associated minerals in saline lakes on Earth as analogs of ancient Martian lakebeds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71146"/>
            <a:ext cx="9144000" cy="1655762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3900" dirty="0"/>
              <a:t>Gage Driscoll</a:t>
            </a:r>
          </a:p>
          <a:p>
            <a:endParaRPr lang="en-US" dirty="0"/>
          </a:p>
          <a:p>
            <a:r>
              <a:rPr lang="en-US" dirty="0"/>
              <a:t>In association with NASA and the University of Arizona</a:t>
            </a:r>
          </a:p>
        </p:txBody>
      </p:sp>
      <p:pic>
        <p:nvPicPr>
          <p:cNvPr id="1026" name="Picture 2" descr="Arizona NASA Vertical Text">
            <a:extLst>
              <a:ext uri="{FF2B5EF4-FFF2-40B4-BE49-F238E27FC236}">
                <a16:creationId xmlns:a16="http://schemas.microsoft.com/office/drawing/2014/main" id="{CEA97AB7-E5A6-429C-9E42-17E904A24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564" y="4949257"/>
            <a:ext cx="1182872" cy="157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a_logo_lg">
            <a:extLst>
              <a:ext uri="{FF2B5EF4-FFF2-40B4-BE49-F238E27FC236}">
                <a16:creationId xmlns:a16="http://schemas.microsoft.com/office/drawing/2014/main" id="{B039E7FB-A9C3-4A45-9BF5-ADD64F08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813" y="5048337"/>
            <a:ext cx="1620911" cy="138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24100" y="545878"/>
            <a:ext cx="9029700" cy="1325563"/>
          </a:xfrm>
        </p:spPr>
        <p:txBody>
          <a:bodyPr/>
          <a:lstStyle/>
          <a:p>
            <a:r>
              <a:rPr lang="en-US" dirty="0"/>
              <a:t>Intended Purpose of Research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62100" y="2506662"/>
            <a:ext cx="9791700" cy="4351338"/>
          </a:xfrm>
        </p:spPr>
        <p:txBody>
          <a:bodyPr/>
          <a:lstStyle/>
          <a:p>
            <a:pPr lvl="0"/>
            <a:r>
              <a:rPr lang="en-US" dirty="0"/>
              <a:t>How can we make conclusions about the geographical composition of Mars without being able to quantitively extract data from the planet’s surface?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What can images of Earth tell us about Mars?</a:t>
            </a: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0657-67CE-4BB3-931D-825252BE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436488"/>
            <a:ext cx="989271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Earth as analogs of ancient Martian lakebeds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E5762B-7059-48F8-9D53-122CDD42E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581075"/>
            <a:ext cx="9791700" cy="5032375"/>
          </a:xfrm>
        </p:spPr>
        <p:txBody>
          <a:bodyPr/>
          <a:lstStyle/>
          <a:p>
            <a:r>
              <a:rPr lang="en-US" dirty="0"/>
              <a:t>The Advanced Spaceborne Thermal Emission and Reflection Radiometer (ASTER) is an instrument aboard NASA’s “Terra” satellite</a:t>
            </a:r>
          </a:p>
          <a:p>
            <a:endParaRPr lang="en-US" dirty="0"/>
          </a:p>
          <a:p>
            <a:r>
              <a:rPr lang="en-US" dirty="0"/>
              <a:t>Every time this satellite makes an orbital pass above Earth, it collects reflectance data of Earth’s surface</a:t>
            </a:r>
          </a:p>
          <a:p>
            <a:endParaRPr lang="en-US" dirty="0"/>
          </a:p>
          <a:p>
            <a:r>
              <a:rPr lang="en-US" dirty="0"/>
              <a:t>We can use this reflectance data, coupled with what we can determine about the physical composition of Earth’s surface, to make a catalog of information that can be used as an analog for inferring the composition of Martian Lakebeds</a:t>
            </a:r>
          </a:p>
        </p:txBody>
      </p:sp>
    </p:spTree>
    <p:extLst>
      <p:ext uri="{BB962C8B-B14F-4D97-AF65-F5344CB8AC3E}">
        <p14:creationId xmlns:p14="http://schemas.microsoft.com/office/powerpoint/2010/main" val="35887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4CA81B-92FA-41A6-A069-9D00560EE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522" y="0"/>
            <a:ext cx="6282956" cy="309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611D7A-75D5-4787-9ECC-23D234E9A6A8}"/>
              </a:ext>
            </a:extLst>
          </p:cNvPr>
          <p:cNvSpPr txBox="1"/>
          <p:nvPr/>
        </p:nvSpPr>
        <p:spPr>
          <a:xfrm>
            <a:off x="2524106" y="6429749"/>
            <a:ext cx="2019335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Lake Natron, Africa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A6BD2-10E2-4D6E-A18F-F14B23F00970}"/>
              </a:ext>
            </a:extLst>
          </p:cNvPr>
          <p:cNvSpPr txBox="1"/>
          <p:nvPr/>
        </p:nvSpPr>
        <p:spPr>
          <a:xfrm>
            <a:off x="7648561" y="6429748"/>
            <a:ext cx="1992020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Lake </a:t>
            </a:r>
            <a:r>
              <a:rPr lang="en-US" dirty="0" err="1"/>
              <a:t>Abert</a:t>
            </a:r>
            <a:r>
              <a:rPr lang="en-US" dirty="0"/>
              <a:t>, Oregon</a:t>
            </a:r>
          </a:p>
          <a:p>
            <a:endParaRPr lang="en-US" dirty="0"/>
          </a:p>
        </p:txBody>
      </p:sp>
      <p:pic>
        <p:nvPicPr>
          <p:cNvPr id="3076" name="Picture 4" descr="https://e4ftl01.cr.usgs.gov/WORKING/BRWS/Browse.001/2007.09.02/Browse_00106232000191718_20070902011253_5760.1.VNIR.jpg">
            <a:extLst>
              <a:ext uri="{FF2B5EF4-FFF2-40B4-BE49-F238E27FC236}">
                <a16:creationId xmlns:a16="http://schemas.microsoft.com/office/drawing/2014/main" id="{CCC1B1DA-B7CF-45D1-925E-B06F5354A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29" y="3048753"/>
            <a:ext cx="3692600" cy="342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4ftl01.cr.usgs.gov/WORKING/BRWS/Browse.001/2007.09.20/pg-BR1A0000-2007091404_028_011.1.VNIR.jpg">
            <a:extLst>
              <a:ext uri="{FF2B5EF4-FFF2-40B4-BE49-F238E27FC236}">
                <a16:creationId xmlns:a16="http://schemas.microsoft.com/office/drawing/2014/main" id="{97F8D246-CD68-4CFB-86CA-3C166CF740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74" y="3048754"/>
            <a:ext cx="3692599" cy="342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7ECD-0D3D-48BE-BB3C-FBB450B6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Western Tibet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C0CD3D-F652-4FD0-B106-0E6A7498D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77" t="12046" r="16377" b="21002"/>
          <a:stretch/>
        </p:blipFill>
        <p:spPr>
          <a:xfrm>
            <a:off x="1760549" y="1690688"/>
            <a:ext cx="86709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6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and Methods of Research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C4500E-112E-4808-8071-2EEF264B1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94" t="26340" r="16347" b="23903"/>
          <a:stretch/>
        </p:blipFill>
        <p:spPr>
          <a:xfrm>
            <a:off x="838200" y="1690688"/>
            <a:ext cx="10581167" cy="39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341120" y="2210649"/>
            <a:ext cx="4754880" cy="4351338"/>
          </a:xfrm>
        </p:spPr>
        <p:txBody>
          <a:bodyPr/>
          <a:lstStyle/>
          <a:p>
            <a:r>
              <a:rPr lang="en-US" dirty="0"/>
              <a:t>Was Mars once capable of supporting life?</a:t>
            </a:r>
          </a:p>
          <a:p>
            <a:r>
              <a:rPr lang="en-US" dirty="0"/>
              <a:t>Is Mars capable of supporting life or industry in the future?</a:t>
            </a:r>
          </a:p>
          <a:p>
            <a:r>
              <a:rPr lang="en-US" dirty="0"/>
              <a:t>How similar is the surface of Mars to that of Earth?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48FBC-DDB6-41F0-815C-B3B0594F9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867" y="1904694"/>
            <a:ext cx="4070055" cy="3048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CD8F77-811C-41C9-B28A-952D74C9AB23}"/>
              </a:ext>
            </a:extLst>
          </p:cNvPr>
          <p:cNvSpPr txBox="1"/>
          <p:nvPr/>
        </p:nvSpPr>
        <p:spPr>
          <a:xfrm>
            <a:off x="8091377" y="4953306"/>
            <a:ext cx="2435230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200" dirty="0"/>
              <a:t>Smithsonianmag.com</a:t>
            </a:r>
          </a:p>
        </p:txBody>
      </p:sp>
    </p:spTree>
    <p:extLst>
      <p:ext uri="{BB962C8B-B14F-4D97-AF65-F5344CB8AC3E}">
        <p14:creationId xmlns:p14="http://schemas.microsoft.com/office/powerpoint/2010/main" val="32845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0C061-1A7C-4479-AF0D-9FE9EDDE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D42A3-E6A7-425E-9FD0-606FB1607F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 Jeffrey </a:t>
            </a:r>
            <a:r>
              <a:rPr lang="en-US" dirty="0" err="1"/>
              <a:t>Kargel</a:t>
            </a:r>
            <a:r>
              <a:rPr lang="en-US" dirty="0"/>
              <a:t> from Hydrology &amp; Atmospheric Science Department</a:t>
            </a:r>
          </a:p>
          <a:p>
            <a:r>
              <a:rPr lang="en-US" dirty="0"/>
              <a:t>The University of Arizona NASA Space Grant Consortium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FC991-EEED-4421-9346-94B0AA8973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Family and Friends who made it out today and have supported me through this incredibly rewarding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32BAD-E52A-42D1-A817-8D3AC6649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118" y="4913874"/>
            <a:ext cx="828518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0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29C6-8672-4BE4-90C8-D5FD6714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161EC7-6ACB-4EE5-9A55-FD55060C2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624" y="4407129"/>
            <a:ext cx="8285182" cy="1579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E3F877-CC87-4D0C-957A-7D71F736F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00" y="1735078"/>
            <a:ext cx="4594887" cy="2266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63DF1D-B8DA-4B5A-978E-CDF163D48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325" y="1825625"/>
            <a:ext cx="4753464" cy="238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purl.org/dc/elements/1.1/"/>
    <ds:schemaRef ds:uri="http://schemas.openxmlformats.org/package/2006/metadata/core-properties"/>
    <ds:schemaRef ds:uri="a4f35948-e619-41b3-aa29-22878b09cfd2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40262f94-9f35-4ac3-9a90-690165a166b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1805</TotalTime>
  <Words>215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Cloud skipper design template</vt:lpstr>
      <vt:lpstr>Cryosphere-associated minerals in saline lakes on Earth as analogs of ancient Martian lakebeds</vt:lpstr>
      <vt:lpstr>Intended Purpose of Research </vt:lpstr>
      <vt:lpstr>Earth as analogs of ancient Martian lakebeds</vt:lpstr>
      <vt:lpstr>PowerPoint Presentation</vt:lpstr>
      <vt:lpstr>Western Tibet</vt:lpstr>
      <vt:lpstr>Procedure and Methods of Research</vt:lpstr>
      <vt:lpstr>Implications</vt:lpstr>
      <vt:lpstr>Acknowledgments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Gage Driscoll</dc:creator>
  <cp:lastModifiedBy>Theresa C. Hentz</cp:lastModifiedBy>
  <cp:revision>30</cp:revision>
  <dcterms:created xsi:type="dcterms:W3CDTF">2018-04-03T21:26:32Z</dcterms:created>
  <dcterms:modified xsi:type="dcterms:W3CDTF">2018-04-06T21:09:29Z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